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theme/theme1.xml" ContentType="application/vnd.openxmlformats-officedocument.theme+xml"/>
  <Override PartName="/ppt/theme/theme2.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type="custom"/>
  <p:notesSz cx="6858000" cy="9144000"/>
</p:presentation>
</file>

<file path=ppt/presProps.xml><?xml version="1.0" encoding="utf-8"?>
<p:presentationPr xmlns:a="http://schemas.openxmlformats.org/drawingml/2006/main" xmlns:p="http://schemas.openxmlformats.org/presentationml/2006/main">
  <p:extLst>
    <p:ext uri="{E76CE94A-603C-4142-B9EB-6D1370010A27}">
      <p14:discardImageEditData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p:normalViewPr>
    <p:restoredLeft sz="15611"/>
    <p:restoredTop sz="94610"/>
  </p:normalViewPr>
  <p:slideViewPr>
    <p:cSldViewPr snapToGrid="0">
      <p:cViewPr varScale="1">
        <p:scale>
          <a:sx n="64" d="100"/>
          <a:sy n="64" d="100"/>
        </p:scale>
        <p:origin x="-1236" y="-11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3600450"/>
            <a:ext cx="5486400" cy="3600450"/>
          </a:xfrm>
          <a:prstGeom prst="rect">
            <a:avLst/>
          </a:prstGeom>
        </p:spPr>
        <p:txBody>
          <a:bodyPr/>
          <a:lstStyle/>
          <a:p>
            <a:r>
              <a:t/>
            </a:r>
          </a:p>
        </p:txBody>
      </p:sp>
    </p:spTree>
  </p:cSld>
  <p:clrMap bg1="lt1" tx1="dk1" bg2="lt2" tx2="dk2" accent1="accent1" accent2="accent2" accent3="accent3" accent4="accent4" accent5="accent5" accent6="accent6" hlink="hlink" folHlink="folHlink"/>
  <p:txStyles>
    <p:bodyStyle/>
    <p:otherStyle/>
  </p:txStyles>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Welcome students. This lecture builds directly on your understanding of 1NF, 2NF, and 3NF. Today we examine why 3NF is sometimes insufficient and how BCNF, 4NF, and 5NF each target progressively more subtle classes of dependency-driven redundancy. By the end, you will be able to identify violations of each normal form and apply systematic decomposition techniques.</a:t>
            </a:r>
          </a:p>
        </p:txBody>
      </p:sp>
    </p:spTree>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Third Normal Form requires a relation to be in 2NF and prohibits transitive dependencies of non-prime attributes on candidate keys. However, 3NF includes a notable exception: functional dependencies are allowed when the dependent side is a prime attribute — one that participates in some candidate key. This exception is the root cause of 3NF's most significant limitation. When a relation has two or more overlapping candidate keys — keys sharing at least one attribute — insertion, deletion, and update anomalies can still occur despite the schema being in 3NF. One reason 3NF remains popular in practice is that it always admits both a lossless-join and a dependency-preserving decomposition, trade-offs that stricter normal forms may not always offer. These edge cases establish a clear motivation for advancing to higher normal forms.</a:t>
            </a:r>
          </a:p>
        </p:txBody>
      </p:sp>
    </p:spTree>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Boyce-Codd Normal Form strengthens 3NF by removing the prime-attribute exception entirely. Formally, a relation R is in BCNF if and only if for every non-trivial functional dependency X → Y that holds in R, X is a superkey of R. This means no attribute — prime or non-prime — may be functionally determined by a non-superkey. Because BCNF eliminates every non-superkey determinant, it resolves the anomalies that arise in 3NF schemas with overlapping candidate keys. Students should note that BCNF and 3NF are identical for relations with a single candidate key; the distinction only materializes with multiple overlapping keys.</a:t>
            </a:r>
          </a:p>
        </p:txBody>
      </p:sp>
    </p:spTree>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To identify BCNF violations, examine every non-trivial functional dependency in the relation. If the determinant is not a superkey, a violation exists. The standard remedy is lossless decomposition: split the relation R into R1 containing the attributes of the violating FD (X ∪ Y) and R2 containing X along with all remaining attributes. The original relation can be reconstructed by natural join, guaranteeing no information loss. However, a critical practical trade-off exists: BCNF decomposition does not always preserve all functional dependencies. Some FDs may span the decomposed relations and can no longer be enforced within a single table, requiring application-level or multi-table constraint enforcement instead.</a:t>
            </a:r>
          </a:p>
        </p:txBody>
      </p:sp>
    </p:spTree>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When comparing the two normal forms, both address redundancy caused by functional dependencies, but differ in strictness. For many practical schemas a relation in 3NF is automatically in BCNF, making the distinction irrelevant. The divergence appears specifically when overlapping candidate keys produce a non-superkey determinant pointing to a prime attribute — 3NF tolerates this while BCNF does not. BCNF's advantage is eliminating all such redundancy; 3NF's advantage is guaranteed dependency preservation. Both normal forms can always be achieved through a lossless-join decomposition, meaning no data is lost. The practical decision between them hinges on whether the application requires all functional dependencies to be enforceable within individual relations.</a:t>
            </a:r>
          </a:p>
        </p:txBody>
      </p:sp>
    </p:spTree>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The decision between 3NF and BCNF is not purely theoretical; it has direct consequences for database design and maintainability. If a schema contains overlapping candidate keys and the lost FD cannot be enforced at the application level, stopping at 3NF is justified. Conversely, if the redundancy left by 3NF causes real update or insertion anomalies in production, BCNF decomposition is warranted even at the cost of losing direct FD enforcement. Students should treat this as a conscious, documented design decision rather than a default choice.</a:t>
            </a:r>
          </a:p>
        </p:txBody>
      </p:sp>
    </p:spTree>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 multivalued dependency X ↠ Y exists when, for a given value of X, the set of Y values associated with it is independent of any other attributes in the relation. Because MVDs are a different class of constraint from functional dependencies, BCNF — which only addresses FDs — cannot eliminate the redundancy they introduce. A relation can be in BCNF and yet still require every combination of independent multi-valued sets to be explicitly stored, causing repeated rows. Fourth Normal Form addresses this: a relation is in 4NF if and only if, for every non-trivial multivalued dependency X ↠ Y, X is a superkey. Because every FD is a special case of an MVD, 4NF implies BCNF.</a:t>
            </a:r>
          </a:p>
        </p:txBody>
      </p:sp>
    </p:spTree>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To check 4NF, enumerate all multivalued dependencies. An MVD X ↠ Y is trivial if Y is a subset of X or X ∪ Y equals the entire relation. Non-trivial MVDs where X is not a superkey are violations. The remedy is to decompose the relation into two projections: one over (X, Y) and another over (X, Z) where Z represents the other independent attribute set. For example, if a relation stores (Course, Teacher, Textbook) where teachers and textbooks are independently associated with a course, it should be split into (Course, Teacher) and (Course, Textbook). Students should note that identifying truly independent multi-valued attributes requires careful domain understanding, and achieving 4NF results in a larger number of narrower tables.</a:t>
            </a:r>
          </a:p>
        </p:txBody>
      </p:sp>
    </p:spTree>
  </p:cSld>
  <p:clrMapOvr>
    <a:masterClrMapping/>
  </p:clrMapOvr>
</p:notes>
</file>

<file path=ppt/notesSlides/notesSlide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 join dependency is a generalization of multivalued dependencies. A relation R satisfies a JD ⋈{R1, R2, ..., Rn} if R can be losslessly reconstructed by joining those projections. Fifth Normal Form, also called Project-Join Normal Form (PJ/NF), requires that every join dependency satisfied by R is implied by its candidate keys — meaning the JD follows inevitably from the key structure rather than from an independent semantic constraint. A violation occurs when three or more attributes are independently associated and no pair of projections suffices to reconstruct the relation without spurious tuples. Because every MVD is a binary JD, 5NF implies 4NF.</a:t>
            </a:r>
          </a:p>
        </p:txBody>
      </p:sp>
    </p:spTree>
  </p:cSld>
  <p:clrMapOvr>
    <a:masterClrMapping/>
  </p:clrMapOvr>
</p:notes>
</file>

<file path=ppt/notesSlides/notesSlide1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Recognizing 5NF violations requires domain expertise: look for situations where three entities are related in a combinatorial fashion, each pair being independent of the third. The classic example is a Supplier–Part–Project relation where a supplier supplies a part, a supplier works on a project, and a part is used in a project — all independently. This produces a non-trivial JD that is not implied by any single candidate key. The decomposition produces three binary relations. Crucially, the lossless join property must be verified: the natural join of all projections must return precisely the original tuples with no spurious additions. Students should practice this verification step carefully.</a:t>
            </a:r>
          </a:p>
        </p:txBody>
      </p:sp>
    </p:spTree>
  </p:cSld>
  <p:clrMapOvr>
    <a:masterClrMapping/>
  </p:clrMapOvr>
</p:notes>
</file>

<file path=ppt/notesSlides/notesSlide1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While 4NF and 5NF represent theoretically sound redundancy elimination, they come with practical costs. Decomposing to these normal forms increases the number of tables, and queries that previously operated on a single relation now require multiple joins, which can affect performance. More critically, identifying multivalued and join dependencies is not purely mechanical — it requires understanding whether attributes are truly semantically independent in the application domain. Incorrectly inferring an MVD or JD can lead to spurious decompositions. Students should treat 4NF and 5NF normalization as deliberately applied refinements rather than automatic steps in every design.</a:t>
            </a:r>
          </a:p>
        </p:txBody>
      </p:sp>
    </p:spTree>
  </p:cSld>
  <p:clrMapOvr>
    <a:masterClrMapping/>
  </p:clrMapOvr>
</p:notes>
</file>

<file path=ppt/notesSlides/notesSlide1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Before applying any higher normal form transformations to a real schema, a systematic audit is essential. Catalog every functional dependency, multivalued dependency, and join dependency across all relations. Identify candidate keys carefully — errors in key identification propagate through every subsequent normalization step. Classify each dependency as trivial or non-trivial and check which normal form each relation satisfies. This audit produces a clear roadmap: first achieve BCNF by addressing non-superkey FD determinants, then address MVDs for 4NF, and finally address non-key-implied JDs for 5NF. Document each transformation decision, including any trade-offs accepted.</a:t>
            </a:r>
          </a:p>
        </p:txBody>
      </p:sp>
    </p:spTree>
  </p:cSld>
  <p:clrMapOvr>
    <a:masterClrMapping/>
  </p:clrMapOvr>
</p:notes>
</file>

<file path=ppt/notesSlides/notesSlide1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Consider a multi-relation schema such as one managing courses, instructors, rooms, textbooks, and suppliers. Beginning from 3NF, check each relation for BCNF: find any FD where the determinant is not a superkey and decompose. After BCNF is confirmed across all relations, re-examine for MVDs — for instance, a course may independently have multiple instructors and multiple textbooks, requiring 4NF decomposition into (Course, Instructor) and (Course, Textbook). After 4NF is achieved, check for three-way independence patterns that signal JDs and apply 5NF decomposition where appropriate. At every stage, verify the lossless join property and document which FDs, if any, are no longer directly enforceable. This chaining of normalization steps is a core practical skill.</a:t>
            </a:r>
          </a:p>
        </p:txBody>
      </p:sp>
    </p:spTree>
  </p:cSld>
  <p:clrMapOvr>
    <a:masterClrMapping/>
  </p:clrMapOvr>
</p:notes>
</file>

<file path=ppt/notesSlides/notesSlide1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As normalization progresses from BCNF through 4NF to 5NF, each level offers greater redundancy elimination at increasing cost in terms of schema complexity, query performance, and constraint enforcement difficulty. BCNF may lose dependency preservation. 4NF requires correctly identifying which multi-valued attributes are truly independent — a semantic judgment. 5NF requires recognizing three-way or higher-order independence, which is rare but consequential when present. Query performance must be evaluated because deeply normalized schemas require more joins. The key professional discipline is to make each trade-off explicitly and document the reasoning, rather than normalizing mechanically to the highest achievable form without regard for operational consequences.</a:t>
            </a:r>
          </a:p>
        </p:txBody>
      </p:sp>
    </p:spTree>
  </p:cSld>
  <p:clrMapOvr>
    <a:masterClrMapping/>
  </p:clrMapOvr>
</p:notes>
</file>

<file path=ppt/notesSlides/notesSlide1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To summarize: 3NF is robust for most schemas but fails when overlapping candidate keys allow non-superkey prime-attribute determinants. BCNF eliminates this by requiring every functional dependency determinant to be a superkey, at the possible cost of losing dependency preservation. 4NF goes further by targeting multivalued dependencies — redundancy that BCNF cannot address — requiring MVD determinants to also be superkeys. 5NF addresses the most subtle class, join dependencies, requiring that every lossless-join decomposition be implied by candidate keys alone. Each level is strictly stronger than the last: 5NF implies 4NF implies BCNF implies 3NF. In practice, the appropriate stopping point depends on the specific redundancy risks, dependency enforcement requirements, and query performance constraints of each application.</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x"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277600" cy="1143000"/>
          </a:xfrm>
        </p:spPr>
        <p:txBody>
          <a:bodyPr/>
          <a:lstStyle/>
          <a:p>
            <a:r>
              <a:t>Click to edit title</a:t>
            </a:r>
          </a:p>
        </p:txBody>
      </p:sp>
      <p:sp>
        <p:nvSpPr>
          <p:cNvPr id="3" name="Content Placeholder 2"/>
          <p:cNvSpPr>
            <a:spLocks noGrp="1"/>
          </p:cNvSpPr>
          <p:nvPr>
            <p:ph idx="1"/>
          </p:nvPr>
        </p:nvSpPr>
        <p:spPr>
          <a:xfrm>
            <a:off x="457200" y="1600200"/>
            <a:ext cx="11277600" cy="4525963"/>
          </a:xfrm>
        </p:spPr>
        <p:txBody>
          <a:bodyPr/>
          <a:lstStyle/>
          <a:p>
            <a:r>
              <a:t>Click to add content</a:t>
            </a: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defRPr>
      </a:lvl2pPr>
    </p:bodyStyle>
    <p:otherStyle>
      <a:defPPr>
        <a:defRPr lang="en-US"/>
      </a:defPPr>
      <a:lvl1pPr marL="0" algn="l" defTabSz="914400" rtl="0" eaLnBrk="1" latinLnBrk="0" hangingPunct="1">
        <a:defRPr sz="1800" kern="1200">
          <a:solidFill>
            <a:schemeClr val="tx1"/>
          </a:solidFill>
          <a:latin typeface="+mn-lt"/>
        </a:defRPr>
      </a:lvl1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 Advanced Normal Forms: BCNF, 4NF, and 5NF</a:t>
            </a:r>
          </a:p>
        </p:txBody>
      </p:sp>
      <p:sp>
        <p:nvSpPr>
          <p:cNvPr id="3" name="Content Placeholder 2"/>
          <p:cNvSpPr>
            <a:spLocks noGrp="1"/>
          </p:cNvSpPr>
          <p:nvPr>
            <p:ph idx="1"/>
          </p:nvPr>
        </p:nvSpPr>
        <p:spPr/>
        <p:txBody>
          <a:bodyPr/>
          <a:lstStyle/>
          <a:p>
            <a:pPr algn="ctr">
              <a:buNone/>
            </a:pPr>
            <a:r>
              <a:rPr lang="en-US" dirty="0"/>
              <a:t>Exploring higher normal forms to eliminate redundancy and anomalies beyond 3NF</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3NF and Its Limitations</a:t>
            </a:r>
          </a:p>
        </p:txBody>
      </p:sp>
      <p:sp>
        <p:nvSpPr>
          <p:cNvPr id="3" name="Content Placeholder 2"/>
          <p:cNvSpPr>
            <a:spLocks noGrp="1"/>
          </p:cNvSpPr>
          <p:nvPr>
            <p:ph idx="1"/>
          </p:nvPr>
        </p:nvSpPr>
        <p:spPr/>
        <p:txBody>
          <a:bodyPr/>
          <a:lstStyle/>
          <a:p>
            <a:r>
              <a:rPr lang="en-US" dirty="0"/>
              <a:t>3NF: every non-prime attribute is non-transitively dependent on every candidate key</a:t>
            </a:r>
          </a:p>
          <a:p>
            <a:r>
              <a:rPr lang="en-US" dirty="0"/>
              <a:t>3NF permits FDs whose dependent side is a prime attribute</a:t>
            </a:r>
          </a:p>
          <a:p>
            <a:r>
              <a:rPr lang="en-US" dirty="0"/>
              <a:t>Overlapping candidate keys can still cause anomalies in 3NF</a:t>
            </a:r>
          </a:p>
          <a:p>
            <a:r>
              <a:rPr lang="en-US" dirty="0"/>
              <a:t>3NF guarantees lossless-join and dependency-preserving decomposition</a:t>
            </a:r>
          </a:p>
          <a:p>
            <a:r>
              <a:rPr lang="en-US" dirty="0"/>
              <a:t>Edge cases in 3NF motivate BCNF, 4NF, and 5NF</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Boyce-Codd Normal Form (BCNF): Definition and Motivation</a:t>
            </a:r>
          </a:p>
        </p:txBody>
      </p:sp>
      <p:sp>
        <p:nvSpPr>
          <p:cNvPr id="3" name="Content Placeholder 2"/>
          <p:cNvSpPr>
            <a:spLocks noGrp="1"/>
          </p:cNvSpPr>
          <p:nvPr>
            <p:ph idx="1"/>
          </p:nvPr>
        </p:nvSpPr>
        <p:spPr/>
        <p:txBody>
          <a:bodyPr/>
          <a:lstStyle/>
          <a:p>
            <a:r>
              <a:rPr lang="en-US" dirty="0"/>
              <a:t>BCNF is a stricter refinement of 3NF</a:t>
            </a:r>
          </a:p>
          <a:p>
            <a:r>
              <a:rPr lang="en-US" dirty="0"/>
              <a:t>Formal rule: for every non-trivial FD X → Y, X must be a superkey</a:t>
            </a:r>
          </a:p>
          <a:p>
            <a:r>
              <a:rPr lang="en-US" dirty="0"/>
              <a:t>BCNF closes the prime-attribute exception left open by 3NF</a:t>
            </a:r>
          </a:p>
          <a:p>
            <a:r>
              <a:rPr lang="en-US" dirty="0"/>
              <a:t>A violation occurs when any non-superkey determines another attribute</a:t>
            </a:r>
          </a:p>
          <a:p>
            <a:r>
              <a:rPr lang="en-US" dirty="0"/>
              <a:t>BCNF resolves anomalies that persist in overlapping-key 3NF schemas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and Resolving BCNF Violations</a:t>
            </a:r>
          </a:p>
        </p:txBody>
      </p:sp>
      <p:sp>
        <p:nvSpPr>
          <p:cNvPr id="3" name="Content Placeholder 2"/>
          <p:cNvSpPr>
            <a:spLocks noGrp="1"/>
          </p:cNvSpPr>
          <p:nvPr>
            <p:ph idx="1"/>
          </p:nvPr>
        </p:nvSpPr>
        <p:spPr/>
        <p:txBody>
          <a:bodyPr/>
          <a:lstStyle/>
          <a:p>
            <a:r>
              <a:rPr lang="en-US" dirty="0"/>
              <a:t>Find any FD where the left-hand side is not a superkey</a:t>
            </a:r>
          </a:p>
          <a:p>
            <a:r>
              <a:rPr lang="en-US" dirty="0"/>
              <a:t>That FD constitutes a BCNF violation</a:t>
            </a:r>
          </a:p>
          <a:p>
            <a:r>
              <a:rPr lang="en-US" dirty="0"/>
              <a:t>Remedy: losslessly decompose the relation into two smaller relations</a:t>
            </a:r>
          </a:p>
          <a:p>
            <a:r>
              <a:rPr lang="en-US" dirty="0"/>
              <a:t>Each decomposed relation must itself satisfy BCNF</a:t>
            </a:r>
          </a:p>
          <a:p>
            <a:r>
              <a:rPr lang="en-US" dirty="0"/>
              <a:t>BCNF decomposition is lossless but may not preserve all FDs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Comparing 3NF and BCNF</a:t>
            </a:r>
          </a:p>
        </p:txBody>
      </p:sp>
      <p:sp>
        <p:nvSpPr>
          <p:cNvPr id="3" name="Content Placeholder 2"/>
          <p:cNvSpPr>
            <a:spLocks noGrp="1"/>
          </p:cNvSpPr>
          <p:nvPr>
            <p:ph idx="1"/>
          </p:nvPr>
        </p:nvSpPr>
        <p:spPr/>
        <p:txBody>
          <a:bodyPr/>
          <a:lstStyle/>
          <a:p>
            <a:r>
              <a:rPr lang="en-US" dirty="0"/>
              <a:t>3NF and BCNF coincide for most single-candidate-key relations</a:t>
            </a:r>
          </a:p>
          <a:p>
            <a:r>
              <a:rPr lang="en-US" dirty="0"/>
              <a:t>Overlapping candidate keys create the classic 3NF–BCNF gap</a:t>
            </a:r>
          </a:p>
          <a:p>
            <a:r>
              <a:rPr lang="en-US" dirty="0"/>
              <a:t>BCNF eliminates more redundancy by removing all non-superkey determinants</a:t>
            </a:r>
          </a:p>
          <a:p>
            <a:r>
              <a:rPr lang="en-US" dirty="0"/>
              <a:t>3NF preserves all FDs; BCNF decomposition may not</a:t>
            </a:r>
          </a:p>
          <a:p>
            <a:r>
              <a:rPr lang="en-US" dirty="0"/>
              <a:t>Both guarantee lossless-join decomposition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Between 3NF and BCNF in Practice</a:t>
            </a:r>
          </a:p>
        </p:txBody>
      </p:sp>
      <p:sp>
        <p:nvSpPr>
          <p:cNvPr id="3" name="Content Placeholder 2"/>
          <p:cNvSpPr>
            <a:spLocks noGrp="1"/>
          </p:cNvSpPr>
          <p:nvPr>
            <p:ph idx="1"/>
          </p:nvPr>
        </p:nvSpPr>
        <p:spPr/>
        <p:txBody>
          <a:bodyPr/>
          <a:lstStyle/>
          <a:p>
            <a:r>
              <a:rPr lang="en-US" dirty="0"/>
              <a:t>Choose BCNF when redundancy elimination is the top priority</a:t>
            </a:r>
          </a:p>
          <a:p>
            <a:r>
              <a:rPr lang="en-US" dirty="0"/>
              <a:t>Choose 3NF when dependency preservation is essential</a:t>
            </a:r>
          </a:p>
          <a:p>
            <a:r>
              <a:rPr lang="en-US" dirty="0"/>
              <a:t>BCNF is preferred for read-heavy, analytically queried schemas</a:t>
            </a:r>
          </a:p>
          <a:p>
            <a:r>
              <a:rPr lang="en-US" dirty="0"/>
              <a:t>3NF suits transactional systems needing in-table constraint enforcement</a:t>
            </a:r>
          </a:p>
          <a:p>
            <a:r>
              <a:rPr lang="en-US" dirty="0"/>
              <a:t>Assess the trade-off explicitly for each relation in the schema</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Multivalued Dependencies (MVDs) and 4NF</a:t>
            </a:r>
          </a:p>
        </p:txBody>
      </p:sp>
      <p:sp>
        <p:nvSpPr>
          <p:cNvPr id="3" name="Content Placeholder 2"/>
          <p:cNvSpPr>
            <a:spLocks noGrp="1"/>
          </p:cNvSpPr>
          <p:nvPr>
            <p:ph idx="1"/>
          </p:nvPr>
        </p:nvSpPr>
        <p:spPr/>
        <p:txBody>
          <a:bodyPr/>
          <a:lstStyle/>
          <a:p>
            <a:r>
              <a:rPr lang="en-US" dirty="0"/>
              <a:t>An MVD exists when X independently determines a set of Y values</a:t>
            </a:r>
          </a:p>
          <a:p>
            <a:r>
              <a:rPr lang="en-US" dirty="0"/>
              <a:t>MVDs cause redundancy BCNF cannot detect or eliminate</a:t>
            </a:r>
          </a:p>
          <a:p>
            <a:r>
              <a:rPr lang="en-US" dirty="0"/>
              <a:t>A BCNF relation can still contain significant MVD-driven redundancy</a:t>
            </a:r>
          </a:p>
          <a:p>
            <a:r>
              <a:rPr lang="en-US" dirty="0"/>
              <a:t>4NF rule: for every non-trivial MVD X ↠ Y, X must be a superkey</a:t>
            </a:r>
          </a:p>
          <a:p>
            <a:r>
              <a:rPr lang="en-US" dirty="0"/>
              <a:t>4NF strictly subsumes BCNF</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and Resolving 4NF Violations</a:t>
            </a:r>
          </a:p>
        </p:txBody>
      </p:sp>
      <p:sp>
        <p:nvSpPr>
          <p:cNvPr id="3" name="Content Placeholder 2"/>
          <p:cNvSpPr>
            <a:spLocks noGrp="1"/>
          </p:cNvSpPr>
          <p:nvPr>
            <p:ph idx="1"/>
          </p:nvPr>
        </p:nvSpPr>
        <p:spPr/>
        <p:txBody>
          <a:bodyPr/>
          <a:lstStyle/>
          <a:p>
            <a:r>
              <a:rPr lang="en-US" dirty="0"/>
              <a:t>List all non-trivial MVDs and check whether the LHS is a superkey</a:t>
            </a:r>
          </a:p>
          <a:p>
            <a:r>
              <a:rPr lang="en-US" dirty="0"/>
              <a:t>A non-superkey LHS in any non-trivial MVD is a 4NF violation</a:t>
            </a:r>
          </a:p>
          <a:p>
            <a:r>
              <a:rPr lang="en-US" dirty="0"/>
              <a:t>Decompose into two relations, each capturing one independent MVD</a:t>
            </a:r>
          </a:p>
          <a:p>
            <a:r>
              <a:rPr lang="en-US" dirty="0"/>
              <a:t>Each projection retains the shared determinant attribute(s)</a:t>
            </a:r>
          </a:p>
          <a:p>
            <a:r>
              <a:rPr lang="en-US" dirty="0"/>
              <a:t>Achieving 4NF increases table count but eliminates MVD redundancy</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 Dependencies and Fifth Normal Form (5NF)</a:t>
            </a:r>
          </a:p>
        </p:txBody>
      </p:sp>
      <p:sp>
        <p:nvSpPr>
          <p:cNvPr id="3" name="Content Placeholder 2"/>
          <p:cNvSpPr>
            <a:spLocks noGrp="1"/>
          </p:cNvSpPr>
          <p:nvPr>
            <p:ph idx="1"/>
          </p:nvPr>
        </p:nvSpPr>
        <p:spPr/>
        <p:txBody>
          <a:bodyPr/>
          <a:lstStyle/>
          <a:p>
            <a:r>
              <a:rPr lang="en-US" dirty="0"/>
              <a:t>A join dependency (JD) states a relation equals the join of its projections</a:t>
            </a:r>
          </a:p>
          <a:p>
            <a:r>
              <a:rPr lang="en-US" dirty="0"/>
              <a:t>5NF (PJ/NF): every JD must be implied by the candidate keys</a:t>
            </a:r>
          </a:p>
          <a:p>
            <a:r>
              <a:rPr lang="en-US" dirty="0"/>
              <a:t>5NF addresses redundancy BCNF and 4NF cannot capture</a:t>
            </a:r>
          </a:p>
          <a:p>
            <a:r>
              <a:rPr lang="en-US" dirty="0"/>
              <a:t>A 5NF violation occurs when a non-trivial JD is not key-implied</a:t>
            </a:r>
          </a:p>
          <a:p>
            <a:r>
              <a:rPr lang="en-US" dirty="0"/>
              <a:t>5NF is the highest standard normal form for join-based redundancy</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and Resolving 5NF Violations</a:t>
            </a:r>
          </a:p>
        </p:txBody>
      </p:sp>
      <p:sp>
        <p:nvSpPr>
          <p:cNvPr id="3" name="Content Placeholder 2"/>
          <p:cNvSpPr>
            <a:spLocks noGrp="1"/>
          </p:cNvSpPr>
          <p:nvPr>
            <p:ph idx="1"/>
          </p:nvPr>
        </p:nvSpPr>
        <p:spPr/>
        <p:txBody>
          <a:bodyPr/>
          <a:lstStyle/>
          <a:p>
            <a:r>
              <a:rPr lang="en-US" dirty="0"/>
              <a:t>Look for fact combinations that repeat across rows independently</a:t>
            </a:r>
          </a:p>
          <a:p>
            <a:r>
              <a:rPr lang="en-US" dirty="0"/>
              <a:t>A non-key-implied JD on three or more attributes signals a violation</a:t>
            </a:r>
          </a:p>
          <a:p>
            <a:r>
              <a:rPr lang="en-US" dirty="0"/>
              <a:t>Decompose into projections whose own JDs are key-implied</a:t>
            </a:r>
          </a:p>
          <a:p>
            <a:r>
              <a:rPr lang="en-US" dirty="0"/>
              <a:t>The natural join of all projections must reproduce the original relation exactly</a:t>
            </a:r>
          </a:p>
          <a:p>
            <a:r>
              <a:rPr lang="en-US" dirty="0"/>
              <a:t>Lossless join property is essential and must be verified after decomposition</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Trade-offs of 4NF and 5NF</a:t>
            </a:r>
          </a:p>
        </p:txBody>
      </p:sp>
      <p:sp>
        <p:nvSpPr>
          <p:cNvPr id="3" name="Content Placeholder 2"/>
          <p:cNvSpPr>
            <a:spLocks noGrp="1"/>
          </p:cNvSpPr>
          <p:nvPr>
            <p:ph idx="1"/>
          </p:nvPr>
        </p:nvSpPr>
        <p:spPr/>
        <p:txBody>
          <a:bodyPr/>
          <a:lstStyle/>
          <a:p>
            <a:r>
              <a:rPr lang="en-US" dirty="0"/>
              <a:t>4NF and 5NF eliminate MVD- and JD-driven redundancy completely</a:t>
            </a:r>
          </a:p>
          <a:p>
            <a:r>
              <a:rPr lang="en-US" dirty="0"/>
              <a:t>More tables result, increasing join complexity in queries</a:t>
            </a:r>
          </a:p>
          <a:p>
            <a:r>
              <a:rPr lang="en-US" dirty="0"/>
              <a:t>Identifying MVDs and JDs requires deep domain knowledge</a:t>
            </a:r>
          </a:p>
          <a:p>
            <a:r>
              <a:rPr lang="en-US" dirty="0"/>
              <a:t>Performance may degrade for read-heavy queries requiring many joins</a:t>
            </a:r>
          </a:p>
          <a:p>
            <a:r>
              <a:rPr lang="en-US" dirty="0"/>
              <a:t>Apply 4NF and 5NF where semantic independence is confirmed</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Higher Normal Forms: Auditing and Planning</a:t>
            </a:r>
          </a:p>
        </p:txBody>
      </p:sp>
      <p:sp>
        <p:nvSpPr>
          <p:cNvPr id="3" name="Content Placeholder 2"/>
          <p:cNvSpPr>
            <a:spLocks noGrp="1"/>
          </p:cNvSpPr>
          <p:nvPr>
            <p:ph idx="1"/>
          </p:nvPr>
        </p:nvSpPr>
        <p:spPr/>
        <p:txBody>
          <a:bodyPr/>
          <a:lstStyle/>
          <a:p>
            <a:r>
              <a:rPr lang="en-US" dirty="0"/>
              <a:t>Audit the schema before normalization: catalog all FDs, MVDs, and JDs</a:t>
            </a:r>
          </a:p>
          <a:p>
            <a:r>
              <a:rPr lang="en-US" dirty="0"/>
              <a:t>Identify all candidate keys across every relation</a:t>
            </a:r>
          </a:p>
          <a:p>
            <a:r>
              <a:rPr lang="en-US" dirty="0"/>
              <a:t>Classify each dependency as trivial or non-trivial</a:t>
            </a:r>
          </a:p>
          <a:p>
            <a:r>
              <a:rPr lang="en-US" dirty="0"/>
              <a:t>Determine which normal form each relation currently satisfies</a:t>
            </a:r>
          </a:p>
          <a:p>
            <a:r>
              <a:rPr lang="en-US" dirty="0"/>
              <a:t>Plan decomposition steps sequentially: BCNF → 4NF → 5NF</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Step-by-Step Multi-Level Normalization Walkthrough</a:t>
            </a:r>
          </a:p>
        </p:txBody>
      </p:sp>
      <p:sp>
        <p:nvSpPr>
          <p:cNvPr id="3" name="Content Placeholder 2"/>
          <p:cNvSpPr>
            <a:spLocks noGrp="1"/>
          </p:cNvSpPr>
          <p:nvPr>
            <p:ph idx="1"/>
          </p:nvPr>
        </p:nvSpPr>
        <p:spPr/>
        <p:txBody>
          <a:bodyPr/>
          <a:lstStyle/>
          <a:p>
            <a:r>
              <a:rPr lang="en-US" dirty="0"/>
              <a:t>Start from a 3NF schema and check for BCNF violations first</a:t>
            </a:r>
          </a:p>
          <a:p>
            <a:r>
              <a:rPr lang="en-US" dirty="0"/>
              <a:t>Decompose violating relations; verify lossless join at each step</a:t>
            </a:r>
          </a:p>
          <a:p>
            <a:r>
              <a:rPr lang="en-US" dirty="0"/>
              <a:t>Re-audit resulting relations for MVDs to apply 4NF</a:t>
            </a:r>
          </a:p>
          <a:p>
            <a:r>
              <a:rPr lang="en-US" dirty="0"/>
              <a:t>Finally check for non-key-implied JDs to apply 5NF</a:t>
            </a:r>
          </a:p>
          <a:p>
            <a:r>
              <a:rPr lang="en-US" dirty="0"/>
              <a:t>Validate the entire schema after each normalization stage</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Managing Trade-offs Across Normalization Levels</a:t>
            </a:r>
          </a:p>
        </p:txBody>
      </p:sp>
      <p:sp>
        <p:nvSpPr>
          <p:cNvPr id="3" name="Content Placeholder 2"/>
          <p:cNvSpPr>
            <a:spLocks noGrp="1"/>
          </p:cNvSpPr>
          <p:nvPr>
            <p:ph idx="1"/>
          </p:nvPr>
        </p:nvSpPr>
        <p:spPr/>
        <p:txBody>
          <a:bodyPr/>
          <a:lstStyle/>
          <a:p>
            <a:r>
              <a:rPr lang="en-US" dirty="0"/>
              <a:t>Higher normal forms reduce redundancy but increase table count</a:t>
            </a:r>
          </a:p>
          <a:p>
            <a:r>
              <a:rPr lang="en-US" dirty="0"/>
              <a:t>BCNF may sacrifice dependency preservation; assess impact carefully</a:t>
            </a:r>
          </a:p>
          <a:p>
            <a:r>
              <a:rPr lang="en-US" dirty="0"/>
              <a:t>4NF and 5NF require domain-confirmed semantic independence</a:t>
            </a:r>
          </a:p>
          <a:p>
            <a:r>
              <a:rPr lang="en-US" dirty="0"/>
              <a:t>Query complexity and join cost rise with each decomposition level</a:t>
            </a:r>
          </a:p>
          <a:p>
            <a:r>
              <a:rPr lang="en-US" dirty="0"/>
              <a:t>Document every trade-off accepted as a deliberate design decision</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Advanced Normal Forms</a:t>
            </a:r>
          </a:p>
        </p:txBody>
      </p:sp>
      <p:sp>
        <p:nvSpPr>
          <p:cNvPr id="3" name="Content Placeholder 2"/>
          <p:cNvSpPr>
            <a:spLocks noGrp="1"/>
          </p:cNvSpPr>
          <p:nvPr>
            <p:ph idx="1"/>
          </p:nvPr>
        </p:nvSpPr>
        <p:spPr/>
        <p:txBody>
          <a:bodyPr/>
          <a:lstStyle/>
          <a:p>
            <a:r>
              <a:rPr lang="en-US" dirty="0"/>
              <a:t>3NF allows prime-attribute FD exceptions; BCNF closes this gap</a:t>
            </a:r>
          </a:p>
          <a:p>
            <a:r>
              <a:rPr lang="en-US" dirty="0"/>
              <a:t>BCNF: every FD determinant must be a superkey; lossless but may lose FDs</a:t>
            </a:r>
          </a:p>
          <a:p>
            <a:r>
              <a:rPr lang="en-US" dirty="0"/>
              <a:t>4NF extends BCNF by requiring MVD determinants to also be superkeys</a:t>
            </a:r>
          </a:p>
          <a:p>
            <a:r>
              <a:rPr lang="en-US" dirty="0"/>
              <a:t>5NF requires all join dependencies to be implied by candidate keys</a:t>
            </a:r>
          </a:p>
          <a:p>
            <a:r>
              <a:rPr lang="en-US" dirty="0"/>
              <a:t>Choose the appropriate normal form based on redundancy vs. complexity trade-offs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PreseMaker</Application>
  <Slides>15</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5 - Advanced Normal Forms: BCNF, 4NF, and 5NF</dc:title>
  <dc:creator>PreseMaker</dc:creator>
  <cp:lastModifiedBy>PreseMaker</cp:lastModifiedBy>
  <dcterms:created xsi:type="dcterms:W3CDTF">2026-07-06T19:51:43Z</dcterms:created>
  <dcterms:modified xsi:type="dcterms:W3CDTF">2026-07-06T19:51:43Z</dcterms:modified>
</cp:coreProperties>
</file>