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theme/theme1.xml" ContentType="application/vnd.openxmlformats-officedocument.theme+xml"/>
  <Override PartName="/ppt/theme/theme2.xml" ContentType="application/vnd.openxmlformats-officedocument.them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xml version="1.0" encoding="UTF-8" standalone="yes"?><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p="http://schemas.openxmlformats.org/presentationml/2006/main" xmlns:a="http://schemas.openxmlformats.org/drawingml/2006/main" xmlns:r="http://schemas.openxmlformats.org/officeDocument/2006/relationships"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Lst>
  <p:sldSz cx="12192000" cy="6858000" type="custom"/>
  <p:notesSz cx="6858000" cy="9144000"/>
</p:presentation>
</file>

<file path=ppt/presProps.xml><?xml version="1.0" encoding="utf-8"?>
<p:presentationPr xmlns:a="http://schemas.openxmlformats.org/drawingml/2006/main" xmlns:p="http://schemas.openxmlformats.org/presentationml/2006/main">
  <p:extLst>
    <p:ext uri="{E76CE94A-603C-4142-B9EB-6D1370010A27}">
      <p14:discardImageEditData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p:normalViewPr>
    <p:restoredLeft sz="15611"/>
    <p:restoredTop sz="94610"/>
  </p:normalViewPr>
  <p:slideViewPr>
    <p:cSldViewPr snapToGrid="0">
      <p:cViewPr varScale="1">
        <p:scale>
          <a:sx n="64" d="100"/>
          <a:sy n="64" d="100"/>
        </p:scale>
        <p:origin x="-1236" y="-114"/>
      </p:cViewPr>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p="http://schemas.openxmlformats.org/presentationml/2006/main" xmlns:a="http://schemas.openxmlformats.org/drawingml/2006/main" xmlns:r="http://schemas.openxmlformats.org/officeDocument/2006/relationships">
  <p:cSld>
    <p:bg>
      <p:bgPr>
        <a:solidFill>
          <a:srgbClr val="FFFFFF"/>
        </a:solidFill>
        <a:effectLst/>
      </p:bgPr>
    </p:bg>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85800" y="3600450"/>
            <a:ext cx="5486400" cy="3600450"/>
          </a:xfrm>
          <a:prstGeom prst="rect">
            <a:avLst/>
          </a:prstGeom>
        </p:spPr>
        <p:txBody>
          <a:bodyPr/>
          <a:lstStyle/>
          <a:p>
            <a:r>
              <a:t/>
            </a:r>
          </a:p>
        </p:txBody>
      </p:sp>
    </p:spTree>
  </p:cSld>
  <p:clrMap bg1="lt1" tx1="dk1" bg2="lt2" tx2="dk2" accent1="accent1" accent2="accent2" accent3="accent3" accent4="accent4" accent5="accent5" accent6="accent6" hlink="hlink" folHlink="folHlink"/>
  <p:txStyles>
    <p:bodyStyle/>
    <p:otherStyle/>
  </p:txStyles>
</p:notesMaster>
</file>

<file path=ppt/notesSlides/_rels/notesSlide1.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Welcome to this module on project scoping and platform selection. Before any design work begins, teams must define what they are building, who they are building it for, and what tools and platforms they will use. This presentation walks through each of those decisions systematically.</a:t>
            </a:r>
          </a:p>
        </p:txBody>
      </p:sp>
    </p:spTree>
  </p:cSld>
  <p:clrMapOvr>
    <a:masterClrMapping/>
  </p:clrMapOvr>
</p:notes>
</file>

<file path=ppt/notesSlides/notesSlide2.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Project scope is the foundation of any HCI design effort. Without clearly defined scope, projects risk creep, misaligned expectations, and wasted effort. Goals tell the team where they are headed. Constraints define what is realistic. Understanding the target user audience is one of the most consequential early decisions — it directly influences platform choice, feature prioritization, and interaction style. The formal project description brings all of these elements together into a single authoritative reference document that the team can consult throughout the project lifecycle.</a:t>
            </a:r>
          </a:p>
        </p:txBody>
      </p:sp>
    </p:spTree>
  </p:cSld>
  <p:clrMapOvr>
    <a:masterClrMapping/>
  </p:clrMapOvr>
</p:notes>
</file>

<file path=ppt/notesSlides/notesSlide3.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This course focuses on four main platforms: Android mobile, iOS mobile, Windows desktop, and web-based applications. Each has its own design paradigms, toolchains, and user expectations. Beyond these four, designers should be aware that interactive applications also run on wearables, voice assistants, smart TVs, and embedded systems — these platforms are increasingly relevant in the broader HCI field. The three broad categories — mobile, desktop, and web — each represent meaningfully different contexts of use, which influences nearly every design decision.</a:t>
            </a:r>
          </a:p>
        </p:txBody>
      </p:sp>
    </p:spTree>
  </p:cSld>
  <p:clrMapOvr>
    <a:masterClrMapping/>
  </p:clrMapOvr>
</p:notes>
</file>

<file path=ppt/notesSlides/notesSlide4.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Android, developed by Google, runs on an enormous variety of devices, which introduces significant fragmentation challenges — designers cannot assume consistent screen sizes, hardware capabilities, or OS versions. Material Design provides a unifying visual and interaction language. iOS, by contrast, runs exclusively on Apple hardware, enabling a more consistent design target. Apple's Human Interface Guidelines emphasize clarity, deference to content, and a sense of depth through layering and translucency. iOS distribution is tightly controlled through the App Store, which enforces quality standards but also introduces review and approval constraints for developers and designers.</a:t>
            </a:r>
          </a:p>
        </p:txBody>
      </p:sp>
    </p:spTree>
  </p:cSld>
  <p:clrMapOvr>
    <a:masterClrMapping/>
  </p:clrMapOvr>
</p:notes>
</file>

<file path=ppt/notesSlides/notesSlide5.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Windows supports complex, feature-rich applications designed for mouse, keyboard, and large-screen environments. Microsoft's Fluent Design System provides a coherent visual language emphasizing light, depth, motion, material, and scale. Designers must account for a wide range of hardware configurations and the reality that many enterprise users run older OS versions. The web platform is unique in its universal reach — any device with a browser can access a web application. Web design is guided by established usability conventions, WCAG accessibility standards, and responsive design principles rather than a single vendor's design system. Web apps face constraints around browser compatibility, network dependency, and the limitations of web APIs compared to native platform APIs.</a:t>
            </a:r>
          </a:p>
        </p:txBody>
      </p:sp>
    </p:spTree>
  </p:cSld>
  <p:clrMapOvr>
    <a:masterClrMapping/>
  </p:clrMapOvr>
</p:notes>
</file>

<file path=ppt/notesSlides/notesSlide6.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Selecting the right platform is a structured decision, not a guess. The most important driver is the target user audience — designers should choose the platform their users already use and prefer. Next, the project's required features must be achievable on that platform; hardware access, performance requirements, and available APIs all matter. Within an academic context, team skills and tool availability are also legitimate and practical factors. Whatever the rationale, the platform selection decision must be explicitly documented in the formal project description, including the reasoning behind it so that reviewers and stakeholders can evaluate the choice.</a:t>
            </a:r>
          </a:p>
        </p:txBody>
      </p:sp>
    </p:spTree>
  </p:cSld>
  <p:clrMapOvr>
    <a:masterClrMapping/>
  </p:clrMapOvr>
</p:notes>
</file>

<file path=ppt/notesSlides/notesSlide7.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Regardless of which platform a team targets, the HCI design process typically begins with low- and high-fidelity prototyping tools. Figma has become the industry standard for collaborative design and prototyping, supporting real-time collaboration and interactive prototype testing. Adobe XD and Sketch are also widely used in professional contexts. The key value of these tools is that they allow designers to explore ideas, gather feedback, and iterate rapidly without writing production code, reducing the cost of design changes significantly.</a:t>
            </a:r>
          </a:p>
        </p:txBody>
      </p:sp>
    </p:spTree>
  </p:cSld>
  <p:clrMapOvr>
    <a:masterClrMapping/>
  </p:clrMapOvr>
</p:notes>
</file>

<file path=ppt/notesSlides/notesSlide8.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Each platform has a canonical development toolchain. Android development centers on Android Studio, Google's official IDE, with Kotlin as the recommended language. iOS development requires Xcode and Swift, and critically, it requires a macOS computer — a real constraint for teams without Apple hardware. Windows application development is done primarily in Visual Studio using C#, WinUI 3, and the .NET ecosystem. Web development is the most accessible entry point, with HTML, CSS, and JavaScript as the foundational stack, and Visual Studio Code as a widely adopted, free, cross-platform editor.</a:t>
            </a:r>
          </a:p>
        </p:txBody>
      </p:sp>
    </p:spTree>
  </p:cSld>
  <p:clrMapOvr>
    <a:masterClrMapping/>
  </p:clrMapOvr>
</p:notes>
</file>

<file path=ppt/notesSlides/notesSlide9.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Cross-platform frameworks are an increasingly popular choice, especially for teams with limited resources. React Native, Flutter, and .NET MAUI each allow a single codebase to deploy to Android, iOS, and in some cases web or desktop. The primary advantage is development efficiency — write once, deploy many times. However, there are real trade-offs: cross-platform apps may not fully conform to each platform's design conventions, can face performance limitations compared to fully native apps, and sometimes lag behind when new platform features are released. Teams should weigh these trade-offs carefully in the context of their specific project goals and skill sets.</a:t>
            </a:r>
          </a:p>
        </p:txBody>
      </p:sp>
    </p:spTree>
  </p:cSld>
  <p:clrMapOvr>
    <a:masterClrMapping/>
  </p:clrMapOvr>
</p:notes>
</file>

<file path=ppt/notesSlides/notesSlide10.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57200"/>
            <a:ext cx="4114800" cy="3086100"/>
          </a:xfrm>
          <a:prstGeom prst="rect">
            <a:avLst/>
          </a:prstGeom>
          <a:noFill/>
          <a:ln>
            <a:solidFill>
              <a:prstClr val="black"/>
            </a:solidFill>
          </a:ln>
        </p:spPr>
        <p:txBody>
          <a:bodyPr/>
          <a:lstStyle/>
          <a:p/>
        </p:txBody>
      </p:sp>
      <p:sp>
        <p:nvSpPr>
          <p:cNvPr id="3" name="Notes Placeholder 2"/>
          <p:cNvSpPr>
            <a:spLocks noGrp="1"/>
          </p:cNvSpPr>
          <p:nvPr>
            <p:ph type="body" idx="1"/>
          </p:nvPr>
        </p:nvSpPr>
        <p:spPr>
          <a:xfrm>
            <a:off x="685800" y="3771900"/>
            <a:ext cx="5486400" cy="3600450"/>
          </a:xfrm>
          <a:prstGeom prst="rect">
            <a:avLst/>
          </a:prstGeom>
        </p:spPr>
        <p:txBody>
          <a:bodyPr/>
          <a:lstStyle/>
          <a:p>
            <a:r>
              <a:rPr lang="en-US" dirty="0"/>
              <a:t>To summarize: effective HCI project work begins with rigorous scoping — defining what you are building, for whom, under what constraints, and on which platform. The four primary platforms — Android, iOS, Windows, and Web — each have distinct design conventions, development tools, and constraints. Platform selection should be driven by the target audience, feature requirements, and team capability, and the rationale must be formally documented. Prototyping tools like Figma support early design work across all platforms, while platform-specific IDEs and frameworks support development. All of these decisions belong in the formal project description, which serves as the team's authoritative reference throughout the project.</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p="http://schemas.openxmlformats.org/presentationml/2006/main" xmlns:a="http://schemas.openxmlformats.org/drawingml/2006/main" xmlns:r="http://schemas.openxmlformats.org/officeDocument/2006/relationships" type="tx"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11277600" cy="1143000"/>
          </a:xfrm>
        </p:spPr>
        <p:txBody>
          <a:bodyPr/>
          <a:lstStyle/>
          <a:p>
            <a:r>
              <a:t>Click to edit title</a:t>
            </a:r>
          </a:p>
        </p:txBody>
      </p:sp>
      <p:sp>
        <p:nvSpPr>
          <p:cNvPr id="3" name="Content Placeholder 2"/>
          <p:cNvSpPr>
            <a:spLocks noGrp="1"/>
          </p:cNvSpPr>
          <p:nvPr>
            <p:ph idx="1"/>
          </p:nvPr>
        </p:nvSpPr>
        <p:spPr>
          <a:xfrm>
            <a:off x="457200" y="1600200"/>
            <a:ext cx="11277600" cy="4525963"/>
          </a:xfrm>
        </p:spPr>
        <p:txBody>
          <a:bodyPr/>
          <a:lstStyle/>
          <a:p>
            <a:r>
              <a:t>Click to add content</a:t>
            </a: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defRPr>
      </a:lvl2pPr>
    </p:bodyStyle>
    <p:otherStyle>
      <a:defPPr>
        <a:defRPr lang="en-US"/>
      </a:defPPr>
      <a:lvl1pPr marL="0" algn="l" defTabSz="914400" rtl="0" eaLnBrk="1" latinLnBrk="0" hangingPunct="1">
        <a:defRPr sz="1800" kern="1200">
          <a:solidFill>
            <a:schemeClr val="tx1"/>
          </a:solidFill>
          <a:latin typeface="+mn-lt"/>
        </a:defRPr>
      </a:lvl1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 Project Scoping and App Platform Selection</a:t>
            </a:r>
          </a:p>
        </p:txBody>
      </p:sp>
      <p:sp>
        <p:nvSpPr>
          <p:cNvPr id="3" name="Content Placeholder 2"/>
          <p:cNvSpPr>
            <a:spLocks noGrp="1"/>
          </p:cNvSpPr>
          <p:nvPr>
            <p:ph idx="1"/>
          </p:nvPr>
        </p:nvSpPr>
        <p:spPr/>
        <p:txBody>
          <a:bodyPr/>
          <a:lstStyle/>
          <a:p>
            <a:pPr algn="ctr">
              <a:buNone/>
            </a:pPr>
            <a:r>
              <a:rPr lang="en-US" dirty="0"/>
              <a:t>Establishing clear project boundaries, platform choices, and tool selections before design begins.</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Defining Project Scope in HCI Design</a:t>
            </a:r>
          </a:p>
        </p:txBody>
      </p:sp>
      <p:sp>
        <p:nvSpPr>
          <p:cNvPr id="3" name="Content Placeholder 2"/>
          <p:cNvSpPr>
            <a:spLocks noGrp="1"/>
          </p:cNvSpPr>
          <p:nvPr>
            <p:ph idx="1"/>
          </p:nvPr>
        </p:nvSpPr>
        <p:spPr/>
        <p:txBody>
          <a:bodyPr/>
          <a:lstStyle/>
          <a:p>
            <a:r>
              <a:rPr lang="en-US" dirty="0"/>
              <a:t>Project scope sets boundaries on what will and will not be addressed.</a:t>
            </a:r>
          </a:p>
          <a:p>
            <a:r>
              <a:rPr lang="en-US" dirty="0"/>
              <a:t>Goals articulate intended outcomes and guide all design decisions.</a:t>
            </a:r>
          </a:p>
          <a:p>
            <a:r>
              <a:rPr lang="en-US" dirty="0"/>
              <a:t>Constraints include time, budget, technology, and team expertise.</a:t>
            </a:r>
          </a:p>
          <a:p>
            <a:r>
              <a:rPr lang="en-US" dirty="0"/>
              <a:t>Target audience shapes platform, features, and design style.</a:t>
            </a:r>
          </a:p>
          <a:p>
            <a:r>
              <a:rPr lang="en-US" dirty="0"/>
              <a:t>A formal project description documents all scoping decisions.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of Target Application Platforms</a:t>
            </a:r>
          </a:p>
        </p:txBody>
      </p:sp>
      <p:sp>
        <p:nvSpPr>
          <p:cNvPr id="3" name="Content Placeholder 2"/>
          <p:cNvSpPr>
            <a:spLocks noGrp="1"/>
          </p:cNvSpPr>
          <p:nvPr>
            <p:ph idx="1"/>
          </p:nvPr>
        </p:nvSpPr>
        <p:spPr/>
        <p:txBody>
          <a:bodyPr/>
          <a:lstStyle/>
          <a:p>
            <a:r>
              <a:rPr lang="en-US" dirty="0"/>
              <a:t>Four primary platforms: Android, iOS, Windows, and Web.</a:t>
            </a:r>
          </a:p>
          <a:p>
            <a:r>
              <a:rPr lang="en-US" dirty="0"/>
              <a:t>Additional platforms include wearables, voice assistants, and smart TVs.</a:t>
            </a:r>
          </a:p>
          <a:p>
            <a:r>
              <a:rPr lang="en-US" dirty="0"/>
              <a:t>Mobile, desktop, and web represent distinct user contexts.</a:t>
            </a:r>
          </a:p>
          <a:p>
            <a:r>
              <a:rPr lang="en-US" dirty="0"/>
              <a:t>Each category has unique interaction models and technical environments.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Android and iOS: Mobile Platform Characteristics</a:t>
            </a:r>
          </a:p>
        </p:txBody>
      </p:sp>
      <p:sp>
        <p:nvSpPr>
          <p:cNvPr id="3" name="Content Placeholder 2"/>
          <p:cNvSpPr>
            <a:spLocks noGrp="1"/>
          </p:cNvSpPr>
          <p:nvPr>
            <p:ph idx="1"/>
          </p:nvPr>
        </p:nvSpPr>
        <p:spPr/>
        <p:txBody>
          <a:bodyPr/>
          <a:lstStyle/>
          <a:p>
            <a:r>
              <a:rPr lang="en-US" dirty="0"/>
              <a:t>Android is open-source, running on many manufacturers' devices.</a:t>
            </a:r>
          </a:p>
          <a:p>
            <a:r>
              <a:rPr lang="en-US" dirty="0"/>
              <a:t>Material Design guides Android UI with tactile, adaptive layouts.</a:t>
            </a:r>
          </a:p>
          <a:p>
            <a:r>
              <a:rPr lang="en-US" dirty="0"/>
              <a:t>Device fragmentation and permissions are key Android constraints.</a:t>
            </a:r>
          </a:p>
          <a:p>
            <a:r>
              <a:rPr lang="en-US" dirty="0"/>
              <a:t>iOS offers tight hardware-software integration on Apple devices.</a:t>
            </a:r>
          </a:p>
          <a:p>
            <a:r>
              <a:rPr lang="en-US" dirty="0"/>
              <a:t>Apple's Human Interface Guidelines emphasize clarity and depth.</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Windows and Web: Desktop and Browser Platforms</a:t>
            </a:r>
          </a:p>
        </p:txBody>
      </p:sp>
      <p:sp>
        <p:nvSpPr>
          <p:cNvPr id="3" name="Content Placeholder 2"/>
          <p:cNvSpPr>
            <a:spLocks noGrp="1"/>
          </p:cNvSpPr>
          <p:nvPr>
            <p:ph idx="1"/>
          </p:nvPr>
        </p:nvSpPr>
        <p:spPr/>
        <p:txBody>
          <a:bodyPr/>
          <a:lstStyle/>
          <a:p>
            <a:r>
              <a:rPr lang="en-US" dirty="0"/>
              <a:t>Windows dominates desktop computing for productivity and enterprise use.</a:t>
            </a:r>
          </a:p>
          <a:p>
            <a:r>
              <a:rPr lang="en-US" dirty="0"/>
              <a:t>Fluent Design System guides Windows apps with light, depth, and motion.</a:t>
            </a:r>
          </a:p>
          <a:p>
            <a:r>
              <a:rPr lang="en-US" dirty="0"/>
              <a:t>Hardware diversity and legacy OS versions are Windows constraints.</a:t>
            </a:r>
          </a:p>
          <a:p>
            <a:r>
              <a:rPr lang="en-US" dirty="0"/>
              <a:t>Web apps run in browsers without installation, maximizing accessibility.</a:t>
            </a:r>
          </a:p>
          <a:p>
            <a:r>
              <a:rPr lang="en-US" dirty="0"/>
              <a:t>Responsive design and WCAG standards guide web application design.</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Selection: Criteria and Decision-Making</a:t>
            </a:r>
          </a:p>
        </p:txBody>
      </p:sp>
      <p:sp>
        <p:nvSpPr>
          <p:cNvPr id="3" name="Content Placeholder 2"/>
          <p:cNvSpPr>
            <a:spLocks noGrp="1"/>
          </p:cNvSpPr>
          <p:nvPr>
            <p:ph idx="1"/>
          </p:nvPr>
        </p:nvSpPr>
        <p:spPr/>
        <p:txBody>
          <a:bodyPr/>
          <a:lstStyle/>
          <a:p>
            <a:r>
              <a:rPr lang="en-US" dirty="0"/>
              <a:t>Match the platform to where target users actually are.</a:t>
            </a:r>
          </a:p>
          <a:p>
            <a:r>
              <a:rPr lang="en-US" dirty="0"/>
              <a:t>Required features must align with platform capabilities and APIs.</a:t>
            </a:r>
          </a:p>
          <a:p>
            <a:r>
              <a:rPr lang="en-US" dirty="0"/>
              <a:t>Team skills and tool availability should factor into the decision.</a:t>
            </a:r>
          </a:p>
          <a:p>
            <a:r>
              <a:rPr lang="en-US" dirty="0"/>
              <a:t>Document and justify the platform choice in the project description.</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 and Prototyping Tools</a:t>
            </a:r>
          </a:p>
        </p:txBody>
      </p:sp>
      <p:sp>
        <p:nvSpPr>
          <p:cNvPr id="3" name="Content Placeholder 2"/>
          <p:cNvSpPr>
            <a:spLocks noGrp="1"/>
          </p:cNvSpPr>
          <p:nvPr>
            <p:ph idx="1"/>
          </p:nvPr>
        </p:nvSpPr>
        <p:spPr/>
        <p:txBody>
          <a:bodyPr/>
          <a:lstStyle/>
          <a:p>
            <a:r>
              <a:rPr lang="en-US" dirty="0"/>
              <a:t>Wireframing and prototyping precede development on all platforms.</a:t>
            </a:r>
          </a:p>
          <a:p>
            <a:r>
              <a:rPr lang="en-US" dirty="0"/>
              <a:t>Figma is widely used for wireframes, mockups, and interactive prototypes.</a:t>
            </a:r>
          </a:p>
          <a:p>
            <a:r>
              <a:rPr lang="en-US" dirty="0"/>
              <a:t>Adobe XD and Sketch are additional professional prototyping options.</a:t>
            </a:r>
          </a:p>
          <a:p>
            <a:r>
              <a:rPr lang="en-US" dirty="0"/>
              <a:t>Prototypes allow testing and iteration before committing to code.</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Platform-Specific Development Tools</a:t>
            </a:r>
          </a:p>
        </p:txBody>
      </p:sp>
      <p:sp>
        <p:nvSpPr>
          <p:cNvPr id="3" name="Content Placeholder 2"/>
          <p:cNvSpPr>
            <a:spLocks noGrp="1"/>
          </p:cNvSpPr>
          <p:nvPr>
            <p:ph idx="1"/>
          </p:nvPr>
        </p:nvSpPr>
        <p:spPr/>
        <p:txBody>
          <a:bodyPr/>
          <a:lstStyle/>
          <a:p>
            <a:r>
              <a:rPr lang="en-US" dirty="0"/>
              <a:t>Android: Android Studio IDE with Kotlin as the recommended language.</a:t>
            </a:r>
          </a:p>
          <a:p>
            <a:r>
              <a:rPr lang="en-US" dirty="0"/>
              <a:t>iOS: Xcode IDE with Swift; requires a macOS computer.</a:t>
            </a:r>
          </a:p>
          <a:p>
            <a:r>
              <a:rPr lang="en-US" dirty="0"/>
              <a:t>Windows: Visual Studio with C#, WinUI 3, and .NET frameworks.</a:t>
            </a:r>
          </a:p>
          <a:p>
            <a:r>
              <a:rPr lang="en-US" dirty="0"/>
              <a:t>Web: HTML, CSS, and JavaScript form the foundational tech stack.</a:t>
            </a:r>
          </a:p>
          <a:p>
            <a:r>
              <a:rPr lang="en-US" dirty="0"/>
              <a:t>Web tools include VS Code and browser-based development environments.</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Cross-Platform Tools and Frameworks</a:t>
            </a:r>
          </a:p>
        </p:txBody>
      </p:sp>
      <p:sp>
        <p:nvSpPr>
          <p:cNvPr id="3" name="Content Placeholder 2"/>
          <p:cNvSpPr>
            <a:spLocks noGrp="1"/>
          </p:cNvSpPr>
          <p:nvPr>
            <p:ph idx="1"/>
          </p:nvPr>
        </p:nvSpPr>
        <p:spPr/>
        <p:txBody>
          <a:bodyPr/>
          <a:lstStyle/>
          <a:p>
            <a:r>
              <a:rPr lang="en-US" dirty="0"/>
              <a:t>Cross-platform frameworks target multiple platforms from one codebase.</a:t>
            </a:r>
          </a:p>
          <a:p>
            <a:r>
              <a:rPr lang="en-US" dirty="0"/>
              <a:t>React Native, Flutter, and .NET MAUI are leading frameworks.</a:t>
            </a:r>
          </a:p>
          <a:p>
            <a:r>
              <a:rPr lang="en-US" dirty="0"/>
              <a:t>Advantages include reduced development time and shared logic.</a:t>
            </a:r>
          </a:p>
          <a:p>
            <a:r>
              <a:rPr lang="en-US" dirty="0"/>
              <a:t>Trade-offs include reduced native experience quality and performance.</a:t>
            </a:r>
          </a:p>
          <a:p>
            <a:r>
              <a:rPr lang="en-US" dirty="0"/>
              <a:t>Framework choice should align with team skills and project goals.</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Scoping and Platform Selection</a:t>
            </a:r>
          </a:p>
        </p:txBody>
      </p:sp>
      <p:sp>
        <p:nvSpPr>
          <p:cNvPr id="3" name="Content Placeholder 2"/>
          <p:cNvSpPr>
            <a:spLocks noGrp="1"/>
          </p:cNvSpPr>
          <p:nvPr>
            <p:ph idx="1"/>
          </p:nvPr>
        </p:nvSpPr>
        <p:spPr/>
        <p:txBody>
          <a:bodyPr/>
          <a:lstStyle/>
          <a:p>
            <a:r>
              <a:rPr lang="en-US" dirty="0"/>
              <a:t>Define scope early: goals, constraints, audience, and platform.</a:t>
            </a:r>
          </a:p>
          <a:p>
            <a:r>
              <a:rPr lang="en-US" dirty="0"/>
              <a:t>Know the four primary platforms and their distinct design systems.</a:t>
            </a:r>
          </a:p>
          <a:p>
            <a:r>
              <a:rPr lang="en-US" dirty="0"/>
              <a:t>Match platform selection to users, features, and team capability.</a:t>
            </a:r>
          </a:p>
          <a:p>
            <a:r>
              <a:rPr lang="en-US" dirty="0"/>
              <a:t>Select appropriate tools for prototyping and development.</a:t>
            </a:r>
          </a:p>
          <a:p>
            <a:r>
              <a:rPr lang="en-US" dirty="0"/>
              <a:t>Document all decisions in the formal project description.</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9D18E"/>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tint val="67000"/>
              </a:schemeClr>
            </a:gs>
            <a:gs pos="100000">
              <a:schemeClr val="phClr">
                <a:shade val="67000"/>
              </a:schemeClr>
            </a:gs>
          </a:gsLst>
          <a:lin ang="5400000" scaled="0"/>
        </a:gradFill>
        <a:gradFill rotWithShape="1">
          <a:gsLst>
            <a:gs pos="0">
              <a:schemeClr val="phClr">
                <a:tint val="50000"/>
              </a:schemeClr>
            </a:gs>
            <a:gs pos="100000">
              <a:schemeClr val="phClr">
                <a:shade val="50000"/>
              </a:schemeClr>
            </a:gs>
          </a:gsLst>
          <a:lin ang="5400000" scaled="0"/>
        </a:gradFill>
      </a:fillStyleLst>
      <a:lnStyleLst>
        <a:ln w="6350" cap="flat" cmpd="sng">
          <a:solidFill>
            <a:schemeClr val="phClr"/>
          </a:solidFill>
          <a:prstDash val="solid"/>
        </a:ln>
        <a:ln w="12700" cap="flat" cmpd="sng">
          <a:solidFill>
            <a:schemeClr val="phClr"/>
          </a:solidFill>
          <a:prstDash val="solid"/>
        </a:ln>
        <a:ln w="19050" cap="flat" cmpd="sng">
          <a:solidFill>
            <a:schemeClr val="phClr"/>
          </a:solidFill>
          <a:prstDash val="solid"/>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chemeClr>
        </a:solidFill>
        <a:gradFill rotWithShape="1">
          <a:gsLst>
            <a:gs pos="0">
              <a:schemeClr val="phClr">
                <a:tint val="93000"/>
              </a:schemeClr>
            </a:gs>
            <a:gs pos="100000">
              <a:schemeClr val="phClr">
                <a:shade val="63000"/>
              </a:schemeClr>
            </a:gs>
          </a:gsLst>
          <a:lin ang="5400000" scaled="0"/>
        </a:grad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44546A"/>
      </a:dk2>
      <a:lt2>
        <a:srgbClr val="E7E6E6"/>
      </a:lt2>
      <a:accent1>
        <a:srgbClr val="4472C4"/>
      </a:accent1>
      <a:accent2>
        <a:srgbClr val="ED7D31"/>
      </a:accent2>
      <a:accent3>
        <a:srgbClr val="A9D18E"/>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tint val="67000"/>
              </a:schemeClr>
            </a:gs>
            <a:gs pos="100000">
              <a:schemeClr val="phClr">
                <a:shade val="67000"/>
              </a:schemeClr>
            </a:gs>
          </a:gsLst>
          <a:lin ang="5400000" scaled="0"/>
        </a:gradFill>
        <a:gradFill rotWithShape="1">
          <a:gsLst>
            <a:gs pos="0">
              <a:schemeClr val="phClr">
                <a:tint val="50000"/>
              </a:schemeClr>
            </a:gs>
            <a:gs pos="100000">
              <a:schemeClr val="phClr">
                <a:shade val="50000"/>
              </a:schemeClr>
            </a:gs>
          </a:gsLst>
          <a:lin ang="5400000" scaled="0"/>
        </a:gradFill>
      </a:fillStyleLst>
      <a:lnStyleLst>
        <a:ln w="6350" cap="flat" cmpd="sng">
          <a:solidFill>
            <a:schemeClr val="phClr"/>
          </a:solidFill>
          <a:prstDash val="solid"/>
        </a:ln>
        <a:ln w="12700" cap="flat" cmpd="sng">
          <a:solidFill>
            <a:schemeClr val="phClr"/>
          </a:solidFill>
          <a:prstDash val="solid"/>
        </a:ln>
        <a:ln w="19050" cap="flat" cmpd="sng">
          <a:solidFill>
            <a:schemeClr val="phClr"/>
          </a:solidFill>
          <a:prstDash val="solid"/>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chemeClr>
        </a:solidFill>
        <a:gradFill rotWithShape="1">
          <a:gsLst>
            <a:gs pos="0">
              <a:schemeClr val="phClr">
                <a:tint val="93000"/>
              </a:schemeClr>
            </a:gs>
            <a:gs pos="100000">
              <a:schemeClr val="phClr">
                <a:shade val="63000"/>
              </a:schemeClr>
            </a:gs>
          </a:gsLst>
          <a:lin ang="5400000" scaled="0"/>
        </a:gradFill>
      </a:bgFillStyleLst>
    </a:fmtScheme>
  </a:themeElements>
</a:theme>
</file>

<file path=docProps/app.xml><?xml version="1.0" encoding="utf-8"?>
<Properties xmlns="http://schemas.openxmlformats.org/officeDocument/2006/extended-properties" xmlns:vt="http://schemas.openxmlformats.org/officeDocument/2006/docPropsVTypes">
  <Application>PreseMaker</Application>
  <Slides>10</Slide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2 - Project Scoping and App Platform Selection</dc:title>
  <dc:creator>PreseMaker</dc:creator>
  <cp:lastModifiedBy>PreseMaker</cp:lastModifiedBy>
  <dcterms:created xsi:type="dcterms:W3CDTF">2026-07-06T18:53:51Z</dcterms:created>
  <dcterms:modified xsi:type="dcterms:W3CDTF">2026-07-06T18:53:51Z</dcterms:modified>
</cp:coreProperties>
</file>