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theme/theme1.xml" ContentType="application/vnd.openxmlformats-officedocument.theme+xml"/>
  <Override PartName="/ppt/theme/theme2.xml" ContentType="application/vnd.openxmlformats-officedocument.them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p="http://schemas.openxmlformats.org/presentationml/2006/main" xmlns:a="http://schemas.openxmlformats.org/drawingml/2006/main" xmlns:r="http://schemas.openxmlformats.org/officeDocument/2006/relationships"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Lst>
  <p:sldSz cx="12192000" cy="6858000" type="custom"/>
  <p:notesSz cx="6858000" cy="9144000"/>
</p:presentation>
</file>

<file path=ppt/presProps.xml><?xml version="1.0" encoding="utf-8"?>
<p:presentationPr xmlns:a="http://schemas.openxmlformats.org/drawingml/2006/main" xmlns:p="http://schemas.openxmlformats.org/presentationml/2006/main">
  <p:extLst>
    <p:ext uri="{E76CE94A-603C-4142-B9EB-6D1370010A27}">
      <p14:discardImageEditData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p:normalViewPr>
    <p:restoredLeft sz="15611"/>
    <p:restoredTop sz="94610"/>
  </p:normalViewPr>
  <p:slideViewPr>
    <p:cSldViewPr snapToGrid="0">
      <p:cViewPr varScale="1">
        <p:scale>
          <a:sx n="64" d="100"/>
          <a:sy n="64" d="100"/>
        </p:scale>
        <p:origin x="-1236" y="-114"/>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3600450"/>
            <a:ext cx="5486400" cy="3600450"/>
          </a:xfrm>
          <a:prstGeom prst="rect">
            <a:avLst/>
          </a:prstGeom>
        </p:spPr>
        <p:txBody>
          <a:bodyPr/>
          <a:lstStyle/>
          <a:p>
            <a:r>
              <a:t/>
            </a:r>
          </a:p>
        </p:txBody>
      </p:sp>
    </p:spTree>
  </p:cSld>
  <p:clrMap bg1="lt1" tx1="dk1" bg2="lt2" tx2="dk2" accent1="accent1" accent2="accent2" accent3="accent3" accent4="accent4" accent5="accent5" accent6="accent6" hlink="hlink" folHlink="folHlink"/>
  <p:txStyles>
    <p:bodyStyle/>
    <p:otherStyle/>
  </p:txStyles>
</p:notesMaster>
</file>

<file path=ppt/notesSlides/_rels/notesSlide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Welcome students to the first module. This session covers everything needed to get the course project off the ground: core HCI concepts, the tools we'll use (GitHub, Figma, AI assistants), development environment setup, and team formation. By the end of today, every team should have shared vocabulary, configured tools, and a clear project direction.</a:t>
            </a:r>
          </a:p>
        </p:txBody>
      </p:sp>
    </p:spTree>
  </p:cSld>
  <p:clrMapOvr>
    <a:masterClrMapping/>
  </p:clrMapOvr>
</p:notes>
</file>

<file path=ppt/notesSlides/notesSlide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Human-Computer Interaction is a multidisciplinary field drawing from computer science, psychology, and design. The four core principles — usability, accessibility, feedback, and consistency — form the lens through which we evaluate every design decision. User-Centered Design (UCD) is an iterative framework where users are consulted throughout, not just at the end. Importantly, HCI is not a single phase; it informs planning, design, testing, and maintenance. In this course, students will apply these principles directly through a team project that moves from ideation to a working prototype.</a:t>
            </a:r>
          </a:p>
        </p:txBody>
      </p:sp>
    </p:spTree>
  </p:cSld>
  <p:clrMapOvr>
    <a:masterClrMapping/>
  </p:clrMapOvr>
</p:notes>
</file>

<file path=ppt/notesSlides/notesSlide3.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Version control allows teams to work in parallel without overwriting each other's work and to revert to earlier states if something breaks. GitHub is the industry-standard platform built on top of Git, adding cloud hosting, pull request workflows, and project management features. Teams will create a single shared repository this week. Branching strategy is critical: each feature or fix lives on its own branch and is merged only after a peer review via pull request. GitHub Issues and Projects boards serve as the team's task tracker throughout the semester, replacing informal to-do lists.</a:t>
            </a:r>
          </a:p>
        </p:txBody>
      </p:sp>
    </p:spTree>
  </p:cSld>
  <p:clrMapOvr>
    <a:masterClrMapping/>
  </p:clrMapOvr>
</p:notes>
</file>

<file path=ppt/notesSlides/notesSlide4.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Figma is used by professional product teams at companies like Google, Microsoft, and Airbnb. Students must create an account using their school email and verify student status to access the free Education team plan, which unlocks professional collaboration features. FigJam, Figma's whiteboard companion, will be used for early brainstorming and affinity mapping. The main Figma canvas is where the team's UI will evolve from rough wireframes to high-fidelity, clickable prototypes. Dev Mode is particularly important for this course: it generates CSS, iOS, and Android code snippets from designs, directly bridging the gap between what designers produce and what developers implement.</a:t>
            </a:r>
          </a:p>
        </p:txBody>
      </p:sp>
    </p:spTree>
  </p:cSld>
  <p:clrMapOvr>
    <a:masterClrMapping/>
  </p:clrMapOvr>
</p:notes>
</file>

<file path=ppt/notesSlides/notesSlide5.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AI is rapidly reshaping both design and development workflows. On the design side, tools can suggest component layouts, check contrast ratios, and run visual regression tests. GitHub Copilot integrates directly into code editors and can generate boilerplate, complete functions, explain unfamiliar code, and assist with debugging. AI also supports the broader SDLC: tools analyze requirements documents, predict schedule risks, monitor production systems, and suggest fixes. However, the course policy is clear: AI is encouraged as a productivity aid, but students are fully responsible for all work they submit. You must be able to explain every line of code and every design decision, even if AI helped produce it.</a:t>
            </a:r>
          </a:p>
        </p:txBody>
      </p:sp>
    </p:spTree>
  </p:cSld>
  <p:clrMapOvr>
    <a:masterClrMapping/>
  </p:clrMapOvr>
</p:notes>
</file>

<file path=ppt/notesSlides/notesSlide6.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VS Code is the recommended editor for this course due to its rich extension ecosystem, built-in Git support, and direct integration with GitHub Copilot and Codespaces. Every team member must install Git and run 'git config' to set their name and email so commits are attributed correctly. GitHub Codespaces is an excellent fallback for students whose machines have restrictions or compatibility issues — it spins up a containerized development environment in seconds. Agreeing on a folder structure (e.g., /src, /docs, /design-assets) on day one prevents merge conflicts and confusion later. The environment verification task — edit a file, commit, push, and confirm it appears on GitHub — is mandatory for every team member before week two.</a:t>
            </a:r>
          </a:p>
        </p:txBody>
      </p:sp>
    </p:spTree>
  </p:cSld>
  <p:clrMapOvr>
    <a:masterClrMapping/>
  </p:clrMapOvr>
</p:notes>
</file>

<file path=ppt/notesSlides/notesSlide7.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Teams in this course are intentionally cross-functional, reflecting how product teams operate in industry. Roles typically include a design lead, a development lead, and a project coordinator, though all members contribute across areas. The team charter is a brief written agreement — not a formal contract — that establishes how the team will communicate (e.g., Slack, Discord), how often they will meet, and how disagreements will be resolved. Scoping the project is one of the most important activities this week: a clear problem statement and a short list of user goals will anchor every subsequent design and development decision. The end-of-module readiness checklist ensures no team begins week two with unresolved setup blockers.</a:t>
            </a:r>
          </a:p>
        </p:txBody>
      </p:sp>
    </p:spTree>
  </p:cSld>
  <p:clrMapOvr>
    <a:masterClrMapping/>
  </p:clrMapOvr>
</p:notes>
</file>

<file path=ppt/notesSlides/notesSlide8.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This module established the conceptual and operational foundation for the entire course. Students now share a common HCI vocabulary and understand how UCD applies throughout the SDLC. GitHub and Figma are set up and ready for collaborative use. AI tools are available as productivity aids within clearly defined academic integrity guidelines. Most importantly, every team should leave this module with roles assigned, a charter drafted, a project scope defined, and all development infrastructure verified and operational. Next week, the focus shifts to user research and building out the first design artifacts.</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type="tx"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277600" cy="1143000"/>
          </a:xfrm>
        </p:spPr>
        <p:txBody>
          <a:bodyPr/>
          <a:lstStyle/>
          <a:p>
            <a:r>
              <a:t>Click to edit title</a:t>
            </a:r>
          </a:p>
        </p:txBody>
      </p:sp>
      <p:sp>
        <p:nvSpPr>
          <p:cNvPr id="3" name="Content Placeholder 2"/>
          <p:cNvSpPr>
            <a:spLocks noGrp="1"/>
          </p:cNvSpPr>
          <p:nvPr>
            <p:ph idx="1"/>
          </p:nvPr>
        </p:nvSpPr>
        <p:spPr>
          <a:xfrm>
            <a:off x="457200" y="1600200"/>
            <a:ext cx="11277600" cy="4525963"/>
          </a:xfrm>
        </p:spPr>
        <p:txBody>
          <a:bodyPr/>
          <a:lstStyle/>
          <a:p>
            <a:r>
              <a:t>Click to add content</a:t>
            </a: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defRPr>
      </a:lvl2pPr>
    </p:bodyStyle>
    <p:otherStyle>
      <a:defPPr>
        <a:defRPr lang="en-US"/>
      </a:defPPr>
      <a:lvl1pPr marL="0" algn="l" defTabSz="914400" rtl="0" eaLnBrk="1" latinLnBrk="0" hangingPunct="1">
        <a:defRPr sz="1800" kern="1200">
          <a:solidFill>
            <a:schemeClr val="tx1"/>
          </a:solidFill>
          <a:latin typeface="+mn-lt"/>
        </a:defRPr>
      </a:lvl1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 HCI Foundations and Course Project Setup</a:t>
            </a:r>
          </a:p>
        </p:txBody>
      </p:sp>
      <p:sp>
        <p:nvSpPr>
          <p:cNvPr id="3" name="Content Placeholder 2"/>
          <p:cNvSpPr>
            <a:spLocks noGrp="1"/>
          </p:cNvSpPr>
          <p:nvPr>
            <p:ph idx="1"/>
          </p:nvPr>
        </p:nvSpPr>
        <p:spPr/>
        <p:txBody>
          <a:bodyPr/>
          <a:lstStyle/>
          <a:p>
            <a:pPr algn="ctr">
              <a:buNone/>
            </a:pPr>
            <a:r>
              <a:rPr lang="en-US" dirty="0"/>
              <a:t>Foundations, tools, and team infrastructure for a successful course project.</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to Human-Computer Interaction</a:t>
            </a:r>
          </a:p>
        </p:txBody>
      </p:sp>
      <p:sp>
        <p:nvSpPr>
          <p:cNvPr id="3" name="Content Placeholder 2"/>
          <p:cNvSpPr>
            <a:spLocks noGrp="1"/>
          </p:cNvSpPr>
          <p:nvPr>
            <p:ph idx="1"/>
          </p:nvPr>
        </p:nvSpPr>
        <p:spPr/>
        <p:txBody>
          <a:bodyPr/>
          <a:lstStyle/>
          <a:p>
            <a:r>
              <a:rPr lang="en-US" dirty="0"/>
              <a:t>HCI studies how people interact with computers effectively</a:t>
            </a:r>
          </a:p>
          <a:p>
            <a:r>
              <a:rPr lang="en-US" dirty="0"/>
              <a:t>Core principles: usability, accessibility, feedback, consistency</a:t>
            </a:r>
          </a:p>
          <a:p>
            <a:r>
              <a:rPr lang="en-US" dirty="0"/>
              <a:t>User-Centered Design keeps user needs at every decision</a:t>
            </a:r>
          </a:p>
          <a:p>
            <a:r>
              <a:rPr lang="en-US" dirty="0"/>
              <a:t>HCI spans all stages of the software development lifecycle</a:t>
            </a:r>
          </a:p>
          <a:p>
            <a:r>
              <a:rPr lang="en-US" dirty="0"/>
              <a:t>This course applies HCI through a hands-on team project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Version Control with GitHub</a:t>
            </a:r>
          </a:p>
        </p:txBody>
      </p:sp>
      <p:sp>
        <p:nvSpPr>
          <p:cNvPr id="3" name="Content Placeholder 2"/>
          <p:cNvSpPr>
            <a:spLocks noGrp="1"/>
          </p:cNvSpPr>
          <p:nvPr>
            <p:ph idx="1"/>
          </p:nvPr>
        </p:nvSpPr>
        <p:spPr/>
        <p:txBody>
          <a:bodyPr/>
          <a:lstStyle/>
          <a:p>
            <a:r>
              <a:rPr lang="en-US" dirty="0"/>
              <a:t>Version control tracks file changes and enables safe collaboration</a:t>
            </a:r>
          </a:p>
          <a:p>
            <a:r>
              <a:rPr lang="en-US" dirty="0"/>
              <a:t>GitHub hosts repositories with code review and project tools</a:t>
            </a:r>
          </a:p>
          <a:p>
            <a:r>
              <a:rPr lang="en-US" dirty="0"/>
              <a:t>Each team creates one shared repository as source of truth</a:t>
            </a:r>
          </a:p>
          <a:p>
            <a:r>
              <a:rPr lang="en-US" dirty="0"/>
              <a:t>Branches isolate features; pull requests manage code merging</a:t>
            </a:r>
          </a:p>
          <a:p>
            <a:r>
              <a:rPr lang="en-US" dirty="0"/>
              <a:t>GitHub Issues and Projects boards track tasks and progress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Collaboration with Figma</a:t>
            </a:r>
          </a:p>
        </p:txBody>
      </p:sp>
      <p:sp>
        <p:nvSpPr>
          <p:cNvPr id="3" name="Content Placeholder 2"/>
          <p:cNvSpPr>
            <a:spLocks noGrp="1"/>
          </p:cNvSpPr>
          <p:nvPr>
            <p:ph idx="1"/>
          </p:nvPr>
        </p:nvSpPr>
        <p:spPr/>
        <p:txBody>
          <a:bodyPr/>
          <a:lstStyle/>
          <a:p>
            <a:r>
              <a:rPr lang="en-US" dirty="0"/>
              <a:t>Figma is a browser-based, multiplayer UI design tool</a:t>
            </a:r>
          </a:p>
          <a:p>
            <a:r>
              <a:rPr lang="en-US" dirty="0"/>
              <a:t>Sign up with your school email to unlock free education features</a:t>
            </a:r>
          </a:p>
          <a:p>
            <a:r>
              <a:rPr lang="en-US" dirty="0"/>
              <a:t>FigJam supports brainstorming, diagrams, and collaborative planning</a:t>
            </a:r>
          </a:p>
          <a:p>
            <a:r>
              <a:rPr lang="en-US" dirty="0"/>
              <a:t>Design canvas supports wireframes, mockups, and interactive prototypes</a:t>
            </a:r>
          </a:p>
          <a:p>
            <a:r>
              <a:rPr lang="en-US" dirty="0"/>
              <a:t>Dev Mode lets developers inspect designs and extract code snippets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 Tools in HCI and Development</a:t>
            </a:r>
          </a:p>
        </p:txBody>
      </p:sp>
      <p:sp>
        <p:nvSpPr>
          <p:cNvPr id="3" name="Content Placeholder 2"/>
          <p:cNvSpPr>
            <a:spLocks noGrp="1"/>
          </p:cNvSpPr>
          <p:nvPr>
            <p:ph idx="1"/>
          </p:nvPr>
        </p:nvSpPr>
        <p:spPr/>
        <p:txBody>
          <a:bodyPr/>
          <a:lstStyle/>
          <a:p>
            <a:r>
              <a:rPr lang="en-US" dirty="0"/>
              <a:t>AI suggests UI layouts and flags design inconsistencies automatically</a:t>
            </a:r>
          </a:p>
          <a:p>
            <a:r>
              <a:rPr lang="en-US" dirty="0"/>
              <a:t>GitHub Copilot provides real-time code suggestions and explanations</a:t>
            </a:r>
          </a:p>
          <a:p>
            <a:r>
              <a:rPr lang="en-US" dirty="0"/>
              <a:t>AI supports every SDLC phase from planning through deployment</a:t>
            </a:r>
          </a:p>
          <a:p>
            <a:r>
              <a:rPr lang="en-US" dirty="0"/>
              <a:t>Students must review and understand all AI-assisted work submitted</a:t>
            </a:r>
          </a:p>
          <a:p>
            <a:r>
              <a:rPr lang="en-US" dirty="0"/>
              <a:t>AI is a productivity aid, not a replacement for your judgment</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Setting Up Your Development Environment</a:t>
            </a:r>
          </a:p>
        </p:txBody>
      </p:sp>
      <p:sp>
        <p:nvSpPr>
          <p:cNvPr id="3" name="Content Placeholder 2"/>
          <p:cNvSpPr>
            <a:spLocks noGrp="1"/>
          </p:cNvSpPr>
          <p:nvPr>
            <p:ph idx="1"/>
          </p:nvPr>
        </p:nvSpPr>
        <p:spPr/>
        <p:txBody>
          <a:bodyPr/>
          <a:lstStyle/>
          <a:p>
            <a:r>
              <a:rPr lang="en-US" dirty="0"/>
              <a:t>Choose and configure a consistent code editor across the team</a:t>
            </a:r>
          </a:p>
          <a:p>
            <a:r>
              <a:rPr lang="en-US" dirty="0"/>
              <a:t>Install Git locally and configure your name and email identity</a:t>
            </a:r>
          </a:p>
          <a:p>
            <a:r>
              <a:rPr lang="en-US" dirty="0"/>
              <a:t>GitHub Codespaces offers a full cloud environment in any browser</a:t>
            </a:r>
          </a:p>
          <a:p>
            <a:r>
              <a:rPr lang="en-US" dirty="0"/>
              <a:t>Agree on a shared folder structure and naming conventions early</a:t>
            </a:r>
          </a:p>
          <a:p>
            <a:r>
              <a:rPr lang="en-US" dirty="0"/>
              <a:t>Verify setup: edit, commit, push, and confirm on GitHub</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Collaboration and Project Kickoff</a:t>
            </a:r>
          </a:p>
        </p:txBody>
      </p:sp>
      <p:sp>
        <p:nvSpPr>
          <p:cNvPr id="3" name="Content Placeholder 2"/>
          <p:cNvSpPr>
            <a:spLocks noGrp="1"/>
          </p:cNvSpPr>
          <p:nvPr>
            <p:ph idx="1"/>
          </p:nvPr>
        </p:nvSpPr>
        <p:spPr/>
        <p:txBody>
          <a:bodyPr/>
          <a:lstStyle/>
          <a:p>
            <a:r>
              <a:rPr lang="en-US" dirty="0"/>
              <a:t>Teams mirror cross-functional industry product teams</a:t>
            </a:r>
          </a:p>
          <a:p>
            <a:r>
              <a:rPr lang="en-US" dirty="0"/>
              <a:t>Assign clear roles: design, development, and project coordination</a:t>
            </a:r>
          </a:p>
          <a:p>
            <a:r>
              <a:rPr lang="en-US" dirty="0"/>
              <a:t>A team charter documents norms, channels, and conflict resolution</a:t>
            </a:r>
          </a:p>
          <a:p>
            <a:r>
              <a:rPr lang="en-US" dirty="0"/>
              <a:t>Define project scope with a problem statement and user goals</a:t>
            </a:r>
          </a:p>
          <a:p>
            <a:r>
              <a:rPr lang="en-US" dirty="0"/>
              <a:t>Complete the readiness checklist before week two begins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Foundations and Setup Complete</a:t>
            </a:r>
          </a:p>
        </p:txBody>
      </p:sp>
      <p:sp>
        <p:nvSpPr>
          <p:cNvPr id="3" name="Content Placeholder 2"/>
          <p:cNvSpPr>
            <a:spLocks noGrp="1"/>
          </p:cNvSpPr>
          <p:nvPr>
            <p:ph idx="1"/>
          </p:nvPr>
        </p:nvSpPr>
        <p:spPr/>
        <p:txBody>
          <a:bodyPr/>
          <a:lstStyle/>
          <a:p>
            <a:r>
              <a:rPr lang="en-US" dirty="0"/>
              <a:t>HCI principles guide every design and development decision</a:t>
            </a:r>
          </a:p>
          <a:p>
            <a:r>
              <a:rPr lang="en-US" dirty="0"/>
              <a:t>GitHub manages code, reviews, and project task tracking</a:t>
            </a:r>
          </a:p>
          <a:p>
            <a:r>
              <a:rPr lang="en-US" dirty="0"/>
              <a:t>Figma handles design, prototyping, and developer handoff</a:t>
            </a:r>
          </a:p>
          <a:p>
            <a:r>
              <a:rPr lang="en-US" dirty="0"/>
              <a:t>AI tools accelerate work; students remain fully accountable</a:t>
            </a:r>
          </a:p>
          <a:p>
            <a:r>
              <a:rPr lang="en-US" dirty="0"/>
              <a:t>Teams are formed, environments configured, and projects scoped</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docProps/app.xml><?xml version="1.0" encoding="utf-8"?>
<Properties xmlns="http://schemas.openxmlformats.org/officeDocument/2006/extended-properties" xmlns:vt="http://schemas.openxmlformats.org/officeDocument/2006/docPropsVTypes">
  <Application>PreseMaker</Application>
  <Slides>8</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1 - HCI Foundations and Course Project Setup</dc:title>
  <dc:creator>PreseMaker</dc:creator>
  <cp:lastModifiedBy>PreseMaker</cp:lastModifiedBy>
  <dcterms:created xsi:type="dcterms:W3CDTF">2026-07-06T18:36:33Z</dcterms:created>
  <dcterms:modified xsi:type="dcterms:W3CDTF">2026-07-06T18:36:33Z</dcterms:modified>
</cp:coreProperties>
</file>